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media/image2.jpeg" ContentType="image/jpeg"/>
  <Override PartName="/ppt/notesSlides/notesSlide3.xml" ContentType="application/vnd.openxmlformats-officedocument.presentationml.notesSlide+xml"/>
  <Override PartName="/ppt/media/image3.jpeg" ContentType="image/jpeg"/>
  <Override PartName="/ppt/notesSlides/notesSlide4.xml" ContentType="application/vnd.openxmlformats-officedocument.presentationml.notesSlide+xml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2.jpe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www.flickr.com/photos/halfmind/39532825654" TargetMode="Externa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— Covering Your Assets Anti-Pattern</a:t>
            </a:r>
          </a:p>
          <a:p>
            <a:pPr/>
            <a:r>
              <a:t> Fear of making the wrong choices.</a:t>
            </a:r>
          </a:p>
          <a:p>
            <a:pPr/>
            <a:r>
              <a:t>     - Wait until you have enough information to make a valid decision.</a:t>
            </a:r>
          </a:p>
          <a:p>
            <a:pPr/>
            <a:r>
              <a:t>          — Not that long to avoid analysis paralysis.</a:t>
            </a:r>
          </a:p>
          <a:p>
            <a:pPr/>
            <a:r>
              <a:t>     - Work closely with the Development team so you can correct the decision on time.</a:t>
            </a:r>
          </a:p>
          <a:p>
            <a:pPr/>
            <a:r>
              <a:t>          </a:t>
            </a:r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  <a:r>
              <a:t>Photo by &lt;a href="https://unsplash.com/@jasmin_sessler?utm_source=unsplash&amp;utm_medium=referral&amp;utm_content=creditCopyText"&gt;Jasmin Sessler&lt;/a&gt; on &lt;a href="https://unsplash.com/photos/egqR_zUd4NI?utm_source=unsplash&amp;utm_medium=referral&amp;utm_content=creditCopyText"&gt;Unsplash&lt;/a&gt;</a:t>
            </a:r>
          </a:p>
          <a:p>
            <a:pPr/>
            <a:r>
              <a:t> 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Groundhog Day Anti-Pattern</a:t>
            </a:r>
          </a:p>
          <a:p>
            <a:pPr/>
            <a:r>
              <a:t>Bill Murray - 2Feb over and over again</a:t>
            </a:r>
          </a:p>
          <a:p>
            <a:pPr/>
          </a:p>
          <a:p>
            <a:pPr/>
            <a:r>
              <a:t>People don’t know WHY a decision was made, so it keeps getting discussed over and over and over.</a:t>
            </a:r>
          </a:p>
          <a:p>
            <a:pPr/>
          </a:p>
          <a:p>
            <a:pPr/>
            <a:r>
              <a:t>When justifying architecture decisions it is important to provide both technical and business justifications for your decision.</a:t>
            </a:r>
          </a:p>
          <a:p>
            <a:pPr/>
          </a:p>
          <a:p>
            <a:pPr/>
            <a:r>
              <a:t>If a particular architecture decision does not provide any business value, then perhaps it is not a good decision and should be reconsidered.</a:t>
            </a:r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</a:p>
          <a:p>
            <a:pPr/>
            <a:r>
              <a:t>Photo by &lt;a href="https://unsplash.com/@tine999?utm_source=unsplash&amp;utm_medium=referral&amp;utm_content=creditCopyText"&gt;Tine Ivanič&lt;/a&gt; on &lt;a href="https://unsplash.com/photos/u2d0BPZFXOY?utm_source=unsplash&amp;utm_medium=referral&amp;utm_content=creditCopyText"&gt;Unsplash&lt;/a&gt;</a:t>
            </a:r>
          </a:p>
          <a:p>
            <a:pPr/>
            <a:r>
              <a:t> 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Email-Driven Architecture Anti-Pattern</a:t>
            </a:r>
          </a:p>
          <a:p>
            <a:pPr/>
            <a:r>
              <a:t>People lose, forget, or don’t even know an architecture decision has been made and therefore cannot possibly implement that architecture decision.</a:t>
            </a:r>
          </a:p>
          <a:p>
            <a:pPr/>
          </a:p>
          <a:p>
            <a:pPr/>
          </a:p>
          <a:p>
            <a:pPr/>
            <a:r>
              <a:t>Photo by &lt;a href="https://unsplash.com/es/@markuswinkler?utm_source=unsplash&amp;utm_medium=referral&amp;utm_content=creditCopyText"&gt;Markus Winkler&lt;/a&gt; on &lt;a href="https://unsplash.com/photos/Lp4jsVg8gpY?utm_source=unsplash&amp;utm_medium=referral&amp;utm_content=creditCopyText"&gt;Unsplash&lt;/a&gt;</a:t>
            </a:r>
          </a:p>
          <a:p>
            <a:pPr/>
            <a:r>
              <a:t> 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2" name="Shape 1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Impact of a Book, Jorge Mendez Blake</a:t>
            </a:r>
          </a:p>
          <a:p>
            <a:pPr/>
          </a:p>
          <a:p>
            <a:pPr/>
            <a:r>
              <a:t>Michael Nygard, a well-known software architect and author of Release It! (Pragmatic Bookshelf):</a:t>
            </a:r>
          </a:p>
          <a:p>
            <a:pPr/>
          </a:p>
          <a:p>
            <a:pPr/>
            <a:r>
              <a:t>Architecturally Significant</a:t>
            </a:r>
          </a:p>
          <a:p>
            <a:pPr/>
            <a:r>
              <a:t>Many architects believe that if the architecture decision involves any specific technology, then it’s not an architecture decision, but rather a technical decision.</a:t>
            </a:r>
          </a:p>
          <a:p>
            <a:pPr/>
          </a:p>
          <a:p>
            <a:pPr/>
            <a:r>
              <a:t>The structure</a:t>
            </a:r>
          </a:p>
          <a:p>
            <a:pPr/>
            <a:r>
              <a:t>The nonfunctional characteristics </a:t>
            </a:r>
          </a:p>
          <a:p>
            <a:pPr/>
            <a:r>
              <a:t>Dependencies </a:t>
            </a:r>
          </a:p>
          <a:p>
            <a:pPr/>
            <a:r>
              <a:t>Interfaces</a:t>
            </a:r>
          </a:p>
          <a:p>
            <a:pPr/>
          </a:p>
          <a:p>
            <a:pPr>
              <a:defRPr u="sng"/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https://www.flickr.com/photos/halfmind/39532825654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spc="-232" sz="11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algn="ctr" defTabSz="2438337">
              <a:lnSpc>
                <a:spcPct val="80000"/>
              </a:lnSpc>
              <a:buClrTx/>
              <a:buSzTx/>
              <a:buFontTx/>
              <a:buNone/>
              <a:defRPr b="1" spc="-250" sz="250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/>
          <a:lstStyle>
            <a:lvl1pPr marL="469900" indent="-300876" defTabSz="2438337">
              <a:lnSpc>
                <a:spcPct val="90000"/>
              </a:lnSpc>
              <a:buClrTx/>
              <a:buSzTx/>
              <a:buFontTx/>
              <a:buNone/>
              <a:defRPr spc="-200" sz="85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buClrTx/>
              <a:buSzPct val="123000"/>
              <a:buFontTx/>
              <a:buChar char="•"/>
              <a:defRPr b="1" sz="36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2192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8288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4384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0480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lnSpc>
                <a:spcPct val="90000"/>
              </a:lnSpc>
              <a:spcBef>
                <a:spcPts val="4500"/>
              </a:spcBef>
              <a:buClrTx/>
              <a:buSzPct val="123000"/>
              <a:buFontTx/>
              <a:buChar char="•"/>
              <a:defRPr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 anchor="ctr"/>
          <a:lstStyle>
            <a:lvl1pPr defTabSz="2438337">
              <a:lnSpc>
                <a:spcPct val="80000"/>
              </a:lnSpc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lIns="50800" tIns="50800" rIns="50800" bIns="50800"/>
          <a:lstStyle>
            <a:lvl1pPr defTabSz="2438337">
              <a:lnSpc>
                <a:spcPct val="80000"/>
              </a:lnSpc>
              <a:defRPr b="1" spc="-170" sz="8500"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buClrTx/>
              <a:buSzPct val="123000"/>
              <a:buFontTx/>
              <a:buChar char="•"/>
              <a:defRPr b="1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ClrTx/>
              <a:buSzTx/>
              <a:buFontTx/>
              <a:buNone/>
              <a:defRPr spc="-99" sz="55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>
            <a:spAutoFit/>
          </a:bodyPr>
          <a:lstStyle>
            <a:lvl1pPr algn="ctr" defTabSz="584200">
              <a:defRPr sz="18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1198" y="1186732"/>
            <a:ext cx="22721604" cy="152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1198" y="3073266"/>
            <a:ext cx="22721604" cy="9110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88840" y="12524797"/>
            <a:ext cx="867582" cy="870497"/>
          </a:xfrm>
          <a:prstGeom prst="rect">
            <a:avLst/>
          </a:prstGeom>
          <a:ln w="12700">
            <a:miter lim="400000"/>
          </a:ln>
        </p:spPr>
        <p:txBody>
          <a:bodyPr wrap="none" lIns="243798" tIns="243798" rIns="243798" bIns="243798" anchor="ctr">
            <a:normAutofit fontScale="100000" lnSpcReduction="0"/>
          </a:bodyPr>
          <a:lstStyle>
            <a:lvl1pPr algn="r" defTabSz="2438400">
              <a:defRPr sz="26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400" u="none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1028700" marR="0" indent="-9144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1pPr>
      <a:lvl2pPr marL="16854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2pPr>
      <a:lvl3pPr marL="21426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■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3pPr>
      <a:lvl4pPr marL="25998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●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4pPr>
      <a:lvl5pPr marL="3057070" marR="0" indent="-108857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ts val="4800"/>
        <a:buFont typeface="Arial"/>
        <a:buChar char="○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5pPr>
      <a:lvl6pPr marL="36576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6pPr>
      <a:lvl7pPr marL="42672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7pPr>
      <a:lvl8pPr marL="48768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8pPr>
      <a:lvl9pPr marL="5486400" marR="0" indent="-609600" algn="l" defTabSz="2438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595959"/>
        </a:buClr>
        <a:buSzPct val="123000"/>
        <a:buFont typeface="Arial"/>
        <a:buChar char="•"/>
        <a:tabLst/>
        <a:defRPr b="0" baseline="0" cap="none" i="0" spc="0" strike="noStrike" sz="4800" u="none">
          <a:solidFill>
            <a:srgbClr val="595959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6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jasmin-sessler-egqR_zUd4NI-unsplash.jpg" descr="jasmin-sessler-egqR_zUd4NI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0809" y="-1291367"/>
            <a:ext cx="24445618" cy="16298734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2" name="Google Shape;75;p16"/>
          <p:cNvSpPr txBox="1"/>
          <p:nvPr/>
        </p:nvSpPr>
        <p:spPr>
          <a:xfrm>
            <a:off x="1832883" y="90562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340862">
              <a:defRPr cap="all" spc="600" sz="11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Covering your assets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tine-ivanic-u2d0BPZFXOY-unsplash.jpg" descr="tine-ivanic-u2d0BPZFXOY-unsplash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2049" y="-829138"/>
            <a:ext cx="24448097" cy="16298733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68" name="Google Shape;75;p16"/>
          <p:cNvSpPr txBox="1"/>
          <p:nvPr/>
        </p:nvSpPr>
        <p:spPr>
          <a:xfrm>
            <a:off x="3915683" y="905626"/>
            <a:ext cx="20718234" cy="339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438400">
              <a:defRPr cap="all" spc="700"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Groundhog Day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markus-winkler-Lp4jsVg8gpY-unsplash.jpg" descr="markus-winkler-Lp4jsVg8gpY-unsplash.jpg"/>
          <p:cNvPicPr>
            <a:picLocks noChangeAspect="1"/>
          </p:cNvPicPr>
          <p:nvPr/>
        </p:nvPicPr>
        <p:blipFill>
          <a:blip r:embed="rId3">
            <a:extLst/>
          </a:blip>
          <a:srcRect l="0" t="18066" r="0" b="43786"/>
          <a:stretch>
            <a:fillRect/>
          </a:stretch>
        </p:blipFill>
        <p:spPr>
          <a:xfrm>
            <a:off x="-146171" y="-201672"/>
            <a:ext cx="24676342" cy="1411934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4" name="Google Shape;75;p16"/>
          <p:cNvSpPr txBox="1"/>
          <p:nvPr/>
        </p:nvSpPr>
        <p:spPr>
          <a:xfrm>
            <a:off x="-132047" y="905625"/>
            <a:ext cx="24504052" cy="30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316478">
              <a:defRPr cap="all" spc="600" sz="1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Email driven architecture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39532825654_cce74c629d_o.jpg" descr="39532825654_cce74c629d_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2152" y="68151"/>
            <a:ext cx="13579697" cy="13579698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Google Shape;74;p16"/>
          <p:cNvSpPr/>
          <p:nvPr/>
        </p:nvSpPr>
        <p:spPr>
          <a:xfrm>
            <a:off x="-21407" y="1218040"/>
            <a:ext cx="24426814" cy="1500001"/>
          </a:xfrm>
          <a:prstGeom prst="rect">
            <a:avLst/>
          </a:prstGeom>
          <a:solidFill>
            <a:srgbClr val="1EB001">
              <a:alpha val="81943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l" defTabSz="2438400">
              <a:defRPr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80" name="Google Shape;75;p16"/>
          <p:cNvSpPr txBox="1"/>
          <p:nvPr/>
        </p:nvSpPr>
        <p:spPr>
          <a:xfrm>
            <a:off x="-132047" y="905625"/>
            <a:ext cx="24426814" cy="30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798" tIns="243798" rIns="243798" bIns="243798">
            <a:normAutofit fontScale="100000" lnSpcReduction="0"/>
          </a:bodyPr>
          <a:lstStyle>
            <a:lvl1pPr algn="l" defTabSz="2145790">
              <a:defRPr cap="all" spc="600" sz="105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ARCHITECTURALLY SIGNIFICANT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